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13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14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15.xml" ContentType="application/vnd.openxmlformats-officedocument.themeOverride+xml"/>
  <Override PartName="/ppt/notesSlides/notesSlide12.xml" ContentType="application/vnd.openxmlformats-officedocument.presentationml.notesSlide+xml"/>
  <Override PartName="/ppt/theme/themeOverride16.xml" ContentType="application/vnd.openxmlformats-officedocument.themeOverride+xml"/>
  <Override PartName="/ppt/notesSlides/notesSlide13.xml" ContentType="application/vnd.openxmlformats-officedocument.presentationml.notesSlide+xml"/>
  <Override PartName="/ppt/theme/themeOverride17.xml" ContentType="application/vnd.openxmlformats-officedocument.themeOverride+xml"/>
  <Override PartName="/ppt/notesSlides/notesSlide14.xml" ContentType="application/vnd.openxmlformats-officedocument.presentationml.notesSlide+xml"/>
  <Override PartName="/ppt/theme/themeOverride18.xml" ContentType="application/vnd.openxmlformats-officedocument.themeOverride+xml"/>
  <Override PartName="/ppt/notesSlides/notesSlide15.xml" ContentType="application/vnd.openxmlformats-officedocument.presentationml.notesSlide+xml"/>
  <Override PartName="/ppt/theme/themeOverride19.xml" ContentType="application/vnd.openxmlformats-officedocument.themeOverride+xml"/>
  <Override PartName="/ppt/notesSlides/notesSlide16.xml" ContentType="application/vnd.openxmlformats-officedocument.presentationml.notesSlide+xml"/>
  <Override PartName="/ppt/theme/themeOverride20.xml" ContentType="application/vnd.openxmlformats-officedocument.themeOverride+xml"/>
  <Override PartName="/ppt/notesSlides/notesSlide17.xml" ContentType="application/vnd.openxmlformats-officedocument.presentationml.notesSlide+xml"/>
  <Override PartName="/ppt/theme/themeOverride21.xml" ContentType="application/vnd.openxmlformats-officedocument.themeOverride+xml"/>
  <Override PartName="/ppt/notesSlides/notesSlide18.xml" ContentType="application/vnd.openxmlformats-officedocument.presentationml.notesSlide+xml"/>
  <Override PartName="/ppt/theme/themeOverride22.xml" ContentType="application/vnd.openxmlformats-officedocument.themeOverride+xml"/>
  <Override PartName="/ppt/notesSlides/notesSlide19.xml" ContentType="application/vnd.openxmlformats-officedocument.presentationml.notesSlide+xml"/>
  <Override PartName="/ppt/theme/themeOverride2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6">
  <p:sldMasterIdLst>
    <p:sldMasterId id="2147483660" r:id="rId1"/>
  </p:sldMasterIdLst>
  <p:notesMasterIdLst>
    <p:notesMasterId r:id="rId25"/>
  </p:notesMasterIdLst>
  <p:handoutMasterIdLst>
    <p:handoutMasterId r:id="rId26"/>
  </p:handoutMasterIdLst>
  <p:sldIdLst>
    <p:sldId id="557" r:id="rId2"/>
    <p:sldId id="745" r:id="rId3"/>
    <p:sldId id="750" r:id="rId4"/>
    <p:sldId id="751" r:id="rId5"/>
    <p:sldId id="762" r:id="rId6"/>
    <p:sldId id="752" r:id="rId7"/>
    <p:sldId id="763" r:id="rId8"/>
    <p:sldId id="753" r:id="rId9"/>
    <p:sldId id="759" r:id="rId10"/>
    <p:sldId id="760" r:id="rId11"/>
    <p:sldId id="754" r:id="rId12"/>
    <p:sldId id="761" r:id="rId13"/>
    <p:sldId id="764" r:id="rId14"/>
    <p:sldId id="765" r:id="rId15"/>
    <p:sldId id="766" r:id="rId16"/>
    <p:sldId id="767" r:id="rId17"/>
    <p:sldId id="768" r:id="rId18"/>
    <p:sldId id="769" r:id="rId19"/>
    <p:sldId id="770" r:id="rId20"/>
    <p:sldId id="771" r:id="rId21"/>
    <p:sldId id="772" r:id="rId22"/>
    <p:sldId id="773" r:id="rId23"/>
    <p:sldId id="663" r:id="rId24"/>
  </p:sldIdLst>
  <p:sldSz cx="9144000" cy="6858000" type="screen4x3"/>
  <p:notesSz cx="9931400" cy="67945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ványi Diána" initials="ID" lastIdx="3" clrIdx="0">
    <p:extLst>
      <p:ext uri="{19B8F6BF-5375-455C-9EA6-DF929625EA0E}">
        <p15:presenceInfo xmlns:p15="http://schemas.microsoft.com/office/powerpoint/2012/main" userId="S-1-5-21-512655087-2783126743-2738280768-446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8D4B"/>
    <a:srgbClr val="FFC000"/>
    <a:srgbClr val="0033CC"/>
    <a:srgbClr val="0066FF"/>
    <a:srgbClr val="F68E38"/>
    <a:srgbClr val="EE833A"/>
    <a:srgbClr val="E46C0A"/>
    <a:srgbClr val="000000"/>
    <a:srgbClr val="FFFF00"/>
    <a:srgbClr val="9848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éma alapján készült stílus 1 – 1. jelölőszín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Téma alapján készült stílus 2 – 1. jelölőszín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Világos stílus 1 – 1. jelölőszín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Közepesen sötét stílus 1 – 1. jelölőszín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Világos stílus 2 – 1. jelölőszín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E25E649-3F16-4E02-A733-19D2CDBF48F0}" styleName="Közepesen sötét stílus 3 – 1. jelölőszín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40" autoAdjust="0"/>
    <p:restoredTop sz="92405" autoAdjust="0"/>
  </p:normalViewPr>
  <p:slideViewPr>
    <p:cSldViewPr snapToGrid="0">
      <p:cViewPr varScale="1">
        <p:scale>
          <a:sx n="66" d="100"/>
          <a:sy n="66" d="100"/>
        </p:scale>
        <p:origin x="160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513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image" Target="../media/image1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3606" cy="3409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5625497" y="0"/>
            <a:ext cx="4303606" cy="3409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F3636B-4535-4415-BF5D-9D8335CED61C}" type="datetimeFigureOut">
              <a:rPr lang="hu-HU" smtClean="0"/>
              <a:t>2018.02.11.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1" y="6453596"/>
            <a:ext cx="4303606" cy="3409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5625497" y="6453596"/>
            <a:ext cx="4303606" cy="3409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4A1F04-58D3-4E00-A7B4-9F32B78D715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623457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3606" cy="3409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5625497" y="0"/>
            <a:ext cx="4303606" cy="3409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B3A51D-2499-46EA-B7AE-8E06D0A440DF}" type="datetimeFigureOut">
              <a:rPr lang="hu-HU" smtClean="0"/>
              <a:t>2018.02.11.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3436938" y="849313"/>
            <a:ext cx="3057525" cy="2292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993140" y="3269853"/>
            <a:ext cx="7945120" cy="267533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1" y="6453596"/>
            <a:ext cx="4303606" cy="3409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5625497" y="6453596"/>
            <a:ext cx="4303606" cy="3409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0BBAC9-EAE9-43F1-BAF4-F6F088D5179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718979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BBAC9-EAE9-43F1-BAF4-F6F088D51799}" type="slidenum">
              <a:rPr lang="hu-HU" smtClean="0"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019529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BBAC9-EAE9-43F1-BAF4-F6F088D51799}" type="slidenum">
              <a:rPr lang="hu-HU" smtClean="0"/>
              <a:t>13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569821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BBAC9-EAE9-43F1-BAF4-F6F088D51799}" type="slidenum">
              <a:rPr lang="hu-HU" smtClean="0"/>
              <a:t>14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242662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BBAC9-EAE9-43F1-BAF4-F6F088D51799}" type="slidenum">
              <a:rPr lang="hu-HU" smtClean="0"/>
              <a:t>15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291374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BBAC9-EAE9-43F1-BAF4-F6F088D51799}" type="slidenum">
              <a:rPr lang="hu-HU" smtClean="0"/>
              <a:t>16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881022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BBAC9-EAE9-43F1-BAF4-F6F088D51799}" type="slidenum">
              <a:rPr lang="hu-HU" smtClean="0"/>
              <a:t>17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782461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BBAC9-EAE9-43F1-BAF4-F6F088D51799}" type="slidenum">
              <a:rPr lang="hu-HU" smtClean="0"/>
              <a:t>18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779826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BBAC9-EAE9-43F1-BAF4-F6F088D51799}" type="slidenum">
              <a:rPr lang="hu-HU" smtClean="0"/>
              <a:t>19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9183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BBAC9-EAE9-43F1-BAF4-F6F088D51799}" type="slidenum">
              <a:rPr lang="hu-HU" smtClean="0"/>
              <a:t>20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134102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BBAC9-EAE9-43F1-BAF4-F6F088D51799}" type="slidenum">
              <a:rPr lang="hu-HU" smtClean="0"/>
              <a:t>21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977170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BBAC9-EAE9-43F1-BAF4-F6F088D51799}" type="slidenum">
              <a:rPr lang="hu-HU" smtClean="0"/>
              <a:t>22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709440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BBAC9-EAE9-43F1-BAF4-F6F088D51799}" type="slidenum">
              <a:rPr lang="hu-HU" smtClean="0"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24730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BBAC9-EAE9-43F1-BAF4-F6F088D51799}" type="slidenum">
              <a:rPr lang="hu-HU" smtClean="0"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660750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BBAC9-EAE9-43F1-BAF4-F6F088D51799}" type="slidenum">
              <a:rPr lang="hu-HU" smtClean="0"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272260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BBAC9-EAE9-43F1-BAF4-F6F088D51799}" type="slidenum">
              <a:rPr lang="hu-HU" smtClean="0"/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715875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BBAC9-EAE9-43F1-BAF4-F6F088D51799}" type="slidenum">
              <a:rPr lang="hu-HU" smtClean="0"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595934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BBAC9-EAE9-43F1-BAF4-F6F088D51799}" type="slidenum">
              <a:rPr lang="hu-HU" smtClean="0"/>
              <a:t>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749350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BBAC9-EAE9-43F1-BAF4-F6F088D51799}" type="slidenum">
              <a:rPr lang="hu-HU" smtClean="0"/>
              <a:t>11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078661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BBAC9-EAE9-43F1-BAF4-F6F088D51799}" type="slidenum">
              <a:rPr lang="hu-HU" smtClean="0"/>
              <a:t>12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103513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7A125-5969-49D5-BD2D-846D22D4ED30}" type="datetimeFigureOut">
              <a:rPr lang="hu-HU" smtClean="0"/>
              <a:t>2018.02.11.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602BE-D2BE-416E-8145-CCB2C5DFC64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801097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7A125-5969-49D5-BD2D-846D22D4ED30}" type="datetimeFigureOut">
              <a:rPr lang="hu-HU" smtClean="0"/>
              <a:t>2018.02.11.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602BE-D2BE-416E-8145-CCB2C5DFC64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81749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7A125-5969-49D5-BD2D-846D22D4ED30}" type="datetimeFigureOut">
              <a:rPr lang="hu-HU" smtClean="0"/>
              <a:t>2018.02.11.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602BE-D2BE-416E-8145-CCB2C5DFC64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05213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7A125-5969-49D5-BD2D-846D22D4ED30}" type="datetimeFigureOut">
              <a:rPr lang="hu-HU" smtClean="0"/>
              <a:t>2018.02.11.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602BE-D2BE-416E-8145-CCB2C5DFC64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142858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7A125-5969-49D5-BD2D-846D22D4ED30}" type="datetimeFigureOut">
              <a:rPr lang="hu-HU" smtClean="0"/>
              <a:t>2018.02.11.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602BE-D2BE-416E-8145-CCB2C5DFC64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775976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7A125-5969-49D5-BD2D-846D22D4ED30}" type="datetimeFigureOut">
              <a:rPr lang="hu-HU" smtClean="0"/>
              <a:t>2018.02.11.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602BE-D2BE-416E-8145-CCB2C5DFC64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47397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7A125-5969-49D5-BD2D-846D22D4ED30}" type="datetimeFigureOut">
              <a:rPr lang="hu-HU" smtClean="0"/>
              <a:t>2018.02.11.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602BE-D2BE-416E-8145-CCB2C5DFC64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44630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7A125-5969-49D5-BD2D-846D22D4ED30}" type="datetimeFigureOut">
              <a:rPr lang="hu-HU" smtClean="0"/>
              <a:t>2018.02.11.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602BE-D2BE-416E-8145-CCB2C5DFC64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76197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7A125-5969-49D5-BD2D-846D22D4ED30}" type="datetimeFigureOut">
              <a:rPr lang="hu-HU" smtClean="0"/>
              <a:t>2018.02.11.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602BE-D2BE-416E-8145-CCB2C5DFC64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27669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7A125-5969-49D5-BD2D-846D22D4ED30}" type="datetimeFigureOut">
              <a:rPr lang="hu-HU" smtClean="0"/>
              <a:t>2018.02.11.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602BE-D2BE-416E-8145-CCB2C5DFC64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453261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7A125-5969-49D5-BD2D-846D22D4ED30}" type="datetimeFigureOut">
              <a:rPr lang="hu-HU" smtClean="0"/>
              <a:t>2018.02.11.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602BE-D2BE-416E-8145-CCB2C5DFC64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96237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47A125-5969-49D5-BD2D-846D22D4ED30}" type="datetimeFigureOut">
              <a:rPr lang="hu-HU" smtClean="0"/>
              <a:t>2018.02.11.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E602BE-D2BE-416E-8145-CCB2C5DFC64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87622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2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1.xml"/><Relationship Id="rId5" Type="http://schemas.openxmlformats.org/officeDocument/2006/relationships/image" Target="../media/image24.jp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wmf"/><Relationship Id="rId2" Type="http://schemas.openxmlformats.org/officeDocument/2006/relationships/vmlDrawing" Target="../drawings/vmlDrawing2.vml"/><Relationship Id="rId1" Type="http://schemas.openxmlformats.org/officeDocument/2006/relationships/themeOverride" Target="../theme/themeOverride12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3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wmf"/><Relationship Id="rId2" Type="http://schemas.openxmlformats.org/officeDocument/2006/relationships/vmlDrawing" Target="../drawings/vmlDrawing3.vml"/><Relationship Id="rId1" Type="http://schemas.openxmlformats.org/officeDocument/2006/relationships/themeOverride" Target="../theme/themeOverride14.x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5.xml"/><Relationship Id="rId5" Type="http://schemas.openxmlformats.org/officeDocument/2006/relationships/image" Target="../media/image29.jp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32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6.xml"/><Relationship Id="rId6" Type="http://schemas.openxmlformats.org/officeDocument/2006/relationships/image" Target="../media/image31.jpeg"/><Relationship Id="rId5" Type="http://schemas.openxmlformats.org/officeDocument/2006/relationships/image" Target="../media/image30.jp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7.xml"/><Relationship Id="rId5" Type="http://schemas.openxmlformats.org/officeDocument/2006/relationships/image" Target="../media/image33.jpe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36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8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40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9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0.xml"/><Relationship Id="rId5" Type="http://schemas.openxmlformats.org/officeDocument/2006/relationships/image" Target="../media/image41.jpe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1.xml"/><Relationship Id="rId6" Type="http://schemas.openxmlformats.org/officeDocument/2006/relationships/image" Target="../media/image43.jpg"/><Relationship Id="rId5" Type="http://schemas.openxmlformats.org/officeDocument/2006/relationships/image" Target="../media/image42.jpe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46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10.jp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wmf"/><Relationship Id="rId2" Type="http://schemas.openxmlformats.org/officeDocument/2006/relationships/vmlDrawing" Target="../drawings/vmlDrawing1.vml"/><Relationship Id="rId1" Type="http://schemas.openxmlformats.org/officeDocument/2006/relationships/themeOverride" Target="../theme/themeOverride8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4.wmf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16.jpeg"/><Relationship Id="rId11" Type="http://schemas.microsoft.com/office/2007/relationships/hdphoto" Target="../media/hdphoto2.wdp"/><Relationship Id="rId5" Type="http://schemas.openxmlformats.org/officeDocument/2006/relationships/image" Target="../media/image15.jpeg"/><Relationship Id="rId10" Type="http://schemas.openxmlformats.org/officeDocument/2006/relationships/image" Target="../media/image19.png"/><Relationship Id="rId4" Type="http://schemas.openxmlformats.org/officeDocument/2006/relationships/image" Target="../media/image2.pn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lcím 2"/>
          <p:cNvSpPr>
            <a:spLocks noGrp="1"/>
          </p:cNvSpPr>
          <p:nvPr>
            <p:ph type="subTitle" idx="1"/>
          </p:nvPr>
        </p:nvSpPr>
        <p:spPr>
          <a:xfrm>
            <a:off x="-7094" y="1042709"/>
            <a:ext cx="9144000" cy="2572061"/>
          </a:xfrm>
        </p:spPr>
        <p:txBody>
          <a:bodyPr>
            <a:noAutofit/>
          </a:bodyPr>
          <a:lstStyle/>
          <a:p>
            <a:br>
              <a:rPr lang="hu-HU" sz="36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hu-HU" sz="36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EFOP-3.2.5-17-2017-00008</a:t>
            </a:r>
            <a:br>
              <a:rPr lang="hu-HU" sz="36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hu-H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MODERN TUDÁS MENŐ ISKOLA</a:t>
            </a: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D0E1A50F-2E3F-463A-AA81-426434AE6737}"/>
              </a:ext>
            </a:extLst>
          </p:cNvPr>
          <p:cNvSpPr txBox="1"/>
          <p:nvPr/>
        </p:nvSpPr>
        <p:spPr>
          <a:xfrm>
            <a:off x="595086" y="3211286"/>
            <a:ext cx="799737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MAKÓI  JÓZSEF ATTILA  GIMNÁZIUM</a:t>
            </a:r>
          </a:p>
          <a:p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CSONGRÁDI BATSÁNYI JÁNOS GIMNÁZIUM,SZAKGIMNÁZIUM ÉS KOLLÉGIUM</a:t>
            </a:r>
          </a:p>
          <a:p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CSONGRÁD ÉS TÉRSÉGE ÁLTALÁNOS ISKOLA</a:t>
            </a:r>
          </a:p>
          <a:p>
            <a:endParaRPr lang="hu-HU" dirty="0"/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B6159957-C912-44E9-90D1-8F1BC4544D65}"/>
              </a:ext>
            </a:extLst>
          </p:cNvPr>
          <p:cNvSpPr txBox="1"/>
          <p:nvPr/>
        </p:nvSpPr>
        <p:spPr>
          <a:xfrm>
            <a:off x="812800" y="5815291"/>
            <a:ext cx="3889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2017. DECEMBER 01.</a:t>
            </a:r>
          </a:p>
        </p:txBody>
      </p:sp>
    </p:spTree>
    <p:extLst>
      <p:ext uri="{BB962C8B-B14F-4D97-AF65-F5344CB8AC3E}">
        <p14:creationId xmlns:p14="http://schemas.microsoft.com/office/powerpoint/2010/main" val="18188048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ím 1"/>
          <p:cNvSpPr txBox="1">
            <a:spLocks/>
          </p:cNvSpPr>
          <p:nvPr/>
        </p:nvSpPr>
        <p:spPr>
          <a:xfrm>
            <a:off x="0" y="468000"/>
            <a:ext cx="9144000" cy="4176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3000" b="1" dirty="0">
                <a:solidFill>
                  <a:prstClr val="whit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CSTÁI LÁSZLÓ GYULA ÁLTALÁNOS ISKOLÁJA</a:t>
            </a:r>
          </a:p>
        </p:txBody>
      </p:sp>
      <p:pic>
        <p:nvPicPr>
          <p:cNvPr id="12" name="Kép 11">
            <a:extLst>
              <a:ext uri="{FF2B5EF4-FFF2-40B4-BE49-F238E27FC236}">
                <a16:creationId xmlns:a16="http://schemas.microsoft.com/office/drawing/2014/main" id="{89327B93-1DC1-4A5A-9286-80CBB81D8C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76036"/>
            <a:ext cx="8229600" cy="2147231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3AB5372D-5F1A-44C1-BD8A-289CC6A5ECD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080" y="4368272"/>
            <a:ext cx="2823243" cy="2291557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A612EF13-E9BB-49C2-A354-79849111DB8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363" y="4368800"/>
            <a:ext cx="2724310" cy="2291030"/>
          </a:xfrm>
          <a:prstGeom prst="rect">
            <a:avLst/>
          </a:prstGeom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12ED418B-B963-4680-ACA4-E8E37BF6EAD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77" y="4368273"/>
            <a:ext cx="2568398" cy="2291557"/>
          </a:xfrm>
          <a:prstGeom prst="rect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C81FA7B1-3E67-4EF0-A1F1-5DCBCC51DE36}"/>
              </a:ext>
            </a:extLst>
          </p:cNvPr>
          <p:cNvSpPr txBox="1"/>
          <p:nvPr/>
        </p:nvSpPr>
        <p:spPr>
          <a:xfrm>
            <a:off x="740228" y="1396660"/>
            <a:ext cx="76635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SZÍNES, VÁLTOZATOS PROGRAMOK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6282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ím 1"/>
          <p:cNvSpPr txBox="1">
            <a:spLocks/>
          </p:cNvSpPr>
          <p:nvPr/>
        </p:nvSpPr>
        <p:spPr>
          <a:xfrm>
            <a:off x="0" y="468000"/>
            <a:ext cx="9144000" cy="4176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3000" b="1" dirty="0">
                <a:solidFill>
                  <a:prstClr val="whit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CSTÁI SZENT LÁSZLÓ ÁLTALÁNOS ISKOLÁJA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DFD3B67A-00BE-4603-BF01-DB8764123A13}"/>
              </a:ext>
            </a:extLst>
          </p:cNvPr>
          <p:cNvSpPr txBox="1"/>
          <p:nvPr/>
        </p:nvSpPr>
        <p:spPr>
          <a:xfrm>
            <a:off x="0" y="1394631"/>
            <a:ext cx="82586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spc="-70" dirty="0">
                <a:latin typeface="Arial" panose="020B0604020202020204" pitchFamily="34" charset="0"/>
                <a:cs typeface="Arial" panose="020B0604020202020204" pitchFamily="34" charset="0"/>
              </a:rPr>
              <a:t>CSONGRÁDTÓL 13 KM-RE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2F1BB52B-85B0-4A73-BA38-2C0956077460}"/>
              </a:ext>
            </a:extLst>
          </p:cNvPr>
          <p:cNvSpPr txBox="1"/>
          <p:nvPr/>
        </p:nvSpPr>
        <p:spPr>
          <a:xfrm>
            <a:off x="2423886" y="1690570"/>
            <a:ext cx="5094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spc="-30" dirty="0">
                <a:latin typeface="Arial" panose="020B0604020202020204" pitchFamily="34" charset="0"/>
                <a:cs typeface="Arial" panose="020B0604020202020204" pitchFamily="34" charset="0"/>
              </a:rPr>
              <a:t> EGY TELEPÜLÉS – EGY ISKOLA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B545B9AD-9B14-494A-BE67-CC56DB150440}"/>
              </a:ext>
            </a:extLst>
          </p:cNvPr>
          <p:cNvSpPr txBox="1"/>
          <p:nvPr/>
        </p:nvSpPr>
        <p:spPr>
          <a:xfrm>
            <a:off x="2423885" y="2003596"/>
            <a:ext cx="5094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spc="-50" dirty="0">
                <a:latin typeface="Arial" panose="020B0604020202020204" pitchFamily="34" charset="0"/>
                <a:cs typeface="Arial" panose="020B0604020202020204" pitchFamily="34" charset="0"/>
              </a:rPr>
              <a:t> KOMPETENCIA ALAPÚ OKTATÁS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C5D8FC37-540E-4050-AA03-EEABF862B1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343" y="2676578"/>
            <a:ext cx="6415314" cy="3833150"/>
          </a:xfrm>
          <a:prstGeom prst="rect">
            <a:avLst/>
          </a:prstGeom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id="{C37DB5E4-FA31-4EFC-94F1-BC71CEA1E7C4}"/>
              </a:ext>
            </a:extLst>
          </p:cNvPr>
          <p:cNvSpPr txBox="1"/>
          <p:nvPr/>
        </p:nvSpPr>
        <p:spPr>
          <a:xfrm>
            <a:off x="2431145" y="2301136"/>
            <a:ext cx="5094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spc="-50" dirty="0">
                <a:latin typeface="Arial" panose="020B0604020202020204" pitchFamily="34" charset="0"/>
                <a:cs typeface="Arial" panose="020B0604020202020204" pitchFamily="34" charset="0"/>
              </a:rPr>
              <a:t> TANULÓI LÉTSZÁM: 151 FŐ</a:t>
            </a:r>
          </a:p>
        </p:txBody>
      </p:sp>
    </p:spTree>
    <p:extLst>
      <p:ext uri="{BB962C8B-B14F-4D97-AF65-F5344CB8AC3E}">
        <p14:creationId xmlns:p14="http://schemas.microsoft.com/office/powerpoint/2010/main" val="974833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ím 1"/>
          <p:cNvSpPr txBox="1">
            <a:spLocks/>
          </p:cNvSpPr>
          <p:nvPr/>
        </p:nvSpPr>
        <p:spPr>
          <a:xfrm>
            <a:off x="0" y="468000"/>
            <a:ext cx="9144000" cy="4176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3000" b="1" dirty="0">
                <a:solidFill>
                  <a:prstClr val="whit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CSTÁI SZENT LÁSZLÓ ÁLTALÁNOS ISKOLÁJA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C9247275-D444-41CD-965F-589DBB296873}"/>
              </a:ext>
            </a:extLst>
          </p:cNvPr>
          <p:cNvSpPr txBox="1"/>
          <p:nvPr/>
        </p:nvSpPr>
        <p:spPr>
          <a:xfrm>
            <a:off x="348342" y="1496229"/>
            <a:ext cx="84908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FELSZERELTSÉG: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12 TANTEREM, 2 CSOPORTSZOBA, 2 FEJLESZTŐ TEREM, 1 TORNATEREM, KÖNYVTÁR, NAPKÖZIS KONYHA, KISZOLGÁLÓ HELYISÉGEK, ASZFALTOZOTT KÉZILABDAPÁLYA, FÜVES FOCIPÁLYA, EGY NAGYOBB ÉS EGY KISEBB UDVAR</a:t>
            </a:r>
          </a:p>
        </p:txBody>
      </p:sp>
      <p:graphicFrame>
        <p:nvGraphicFramePr>
          <p:cNvPr id="12" name="Objektum 11">
            <a:extLst>
              <a:ext uri="{FF2B5EF4-FFF2-40B4-BE49-F238E27FC236}">
                <a16:creationId xmlns:a16="http://schemas.microsoft.com/office/drawing/2014/main" id="{FEE995C7-1A11-4AF3-A583-44827FEAC86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5325401"/>
              </p:ext>
            </p:extLst>
          </p:nvPr>
        </p:nvGraphicFramePr>
        <p:xfrm>
          <a:off x="1204685" y="2819668"/>
          <a:ext cx="6734629" cy="38741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2" name="Image" r:id="rId6" imgW="15238080" imgH="8761680" progId="Photoshop.Image.13">
                  <p:embed/>
                </p:oleObj>
              </mc:Choice>
              <mc:Fallback>
                <p:oleObj name="Image" r:id="rId6" imgW="15238080" imgH="876168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204685" y="2819668"/>
                        <a:ext cx="6734629" cy="38741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933681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ím 1"/>
          <p:cNvSpPr txBox="1">
            <a:spLocks/>
          </p:cNvSpPr>
          <p:nvPr/>
        </p:nvSpPr>
        <p:spPr>
          <a:xfrm>
            <a:off x="0" y="468000"/>
            <a:ext cx="9144000" cy="4176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3000" b="1" dirty="0">
                <a:solidFill>
                  <a:prstClr val="whit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CSTÁI SZENT LÁSZLÓ ÁLTALÁNOS ISKOLÁJA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9C7708B9-0497-421B-AD00-B54B8E922E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255" y="4332665"/>
            <a:ext cx="5509489" cy="2387445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3A1452B6-7E77-46F0-B246-F6633F6B40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255" y="1934334"/>
            <a:ext cx="5509488" cy="2387445"/>
          </a:xfrm>
          <a:prstGeom prst="rect">
            <a:avLst/>
          </a:prstGeom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id="{C9247275-D444-41CD-965F-589DBB296873}"/>
              </a:ext>
            </a:extLst>
          </p:cNvPr>
          <p:cNvSpPr txBox="1"/>
          <p:nvPr/>
        </p:nvSpPr>
        <p:spPr>
          <a:xfrm>
            <a:off x="0" y="1496228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spc="-70" dirty="0">
                <a:latin typeface="Arial" panose="020B0604020202020204" pitchFamily="34" charset="0"/>
                <a:cs typeface="Arial" panose="020B0604020202020204" pitchFamily="34" charset="0"/>
              </a:rPr>
              <a:t>SZÍNES KULTURÁLIS ÉLET</a:t>
            </a:r>
          </a:p>
        </p:txBody>
      </p:sp>
    </p:spTree>
    <p:extLst>
      <p:ext uri="{BB962C8B-B14F-4D97-AF65-F5344CB8AC3E}">
        <p14:creationId xmlns:p14="http://schemas.microsoft.com/office/powerpoint/2010/main" val="36647635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ím 1"/>
          <p:cNvSpPr txBox="1">
            <a:spLocks/>
          </p:cNvSpPr>
          <p:nvPr/>
        </p:nvSpPr>
        <p:spPr>
          <a:xfrm>
            <a:off x="0" y="468000"/>
            <a:ext cx="9144000" cy="4176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3000" b="1" dirty="0">
                <a:solidFill>
                  <a:prstClr val="whit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CSTÁI PIROSKAVÁROSI ÁLTALÁNOS ISKOLÁJA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C9247275-D444-41CD-965F-589DBB296873}"/>
              </a:ext>
            </a:extLst>
          </p:cNvPr>
          <p:cNvSpPr txBox="1"/>
          <p:nvPr/>
        </p:nvSpPr>
        <p:spPr>
          <a:xfrm>
            <a:off x="0" y="1409144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spc="-70" dirty="0">
                <a:latin typeface="Arial" panose="020B0604020202020204" pitchFamily="34" charset="0"/>
                <a:cs typeface="Arial" panose="020B0604020202020204" pitchFamily="34" charset="0"/>
              </a:rPr>
              <a:t>PIROSKAVÁROS VÁROSRÉSZ - KÖZPONTI ELHELYEZKEDÉS</a:t>
            </a:r>
          </a:p>
        </p:txBody>
      </p:sp>
      <p:graphicFrame>
        <p:nvGraphicFramePr>
          <p:cNvPr id="2" name="Objektum 1">
            <a:extLst>
              <a:ext uri="{FF2B5EF4-FFF2-40B4-BE49-F238E27FC236}">
                <a16:creationId xmlns:a16="http://schemas.microsoft.com/office/drawing/2014/main" id="{CAB7D497-5592-401E-AE41-2E75D7C40B9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9281142"/>
              </p:ext>
            </p:extLst>
          </p:nvPr>
        </p:nvGraphicFramePr>
        <p:xfrm>
          <a:off x="1625600" y="2313073"/>
          <a:ext cx="6096000" cy="4062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8" name="Image" r:id="rId6" imgW="15238080" imgH="10158480" progId="Photoshop.Image.13">
                  <p:embed/>
                </p:oleObj>
              </mc:Choice>
              <mc:Fallback>
                <p:oleObj name="Image" r:id="rId6" imgW="15238080" imgH="1015848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625600" y="2313073"/>
                        <a:ext cx="6096000" cy="40624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Szövegdoboz 6">
            <a:extLst>
              <a:ext uri="{FF2B5EF4-FFF2-40B4-BE49-F238E27FC236}">
                <a16:creationId xmlns:a16="http://schemas.microsoft.com/office/drawing/2014/main" id="{3EFA6081-82D5-430D-BDD6-BE82DF44ABFB}"/>
              </a:ext>
            </a:extLst>
          </p:cNvPr>
          <p:cNvSpPr txBox="1"/>
          <p:nvPr/>
        </p:nvSpPr>
        <p:spPr>
          <a:xfrm>
            <a:off x="-7254" y="1735712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spc="-70" dirty="0">
                <a:latin typeface="Arial" panose="020B0604020202020204" pitchFamily="34" charset="0"/>
                <a:cs typeface="Arial" panose="020B0604020202020204" pitchFamily="34" charset="0"/>
              </a:rPr>
              <a:t>TANULÓI LÉTSZÁM: 278 FŐ</a:t>
            </a:r>
          </a:p>
        </p:txBody>
      </p:sp>
    </p:spTree>
    <p:extLst>
      <p:ext uri="{BB962C8B-B14F-4D97-AF65-F5344CB8AC3E}">
        <p14:creationId xmlns:p14="http://schemas.microsoft.com/office/powerpoint/2010/main" val="14109060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ím 1"/>
          <p:cNvSpPr txBox="1">
            <a:spLocks/>
          </p:cNvSpPr>
          <p:nvPr/>
        </p:nvSpPr>
        <p:spPr>
          <a:xfrm>
            <a:off x="0" y="468000"/>
            <a:ext cx="9144000" cy="4176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3000" b="1" dirty="0">
                <a:solidFill>
                  <a:prstClr val="whit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CSTÁI PIROSKAVÁROSI ÁLTALÁNOS ISKOLÁJA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2D3AAD23-4C59-482F-A613-01DEA4317E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882" y="2245624"/>
            <a:ext cx="6410236" cy="4289516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8ECD62C2-2F90-4052-AB21-684AD49D12D8}"/>
              </a:ext>
            </a:extLst>
          </p:cNvPr>
          <p:cNvSpPr txBox="1"/>
          <p:nvPr/>
        </p:nvSpPr>
        <p:spPr>
          <a:xfrm>
            <a:off x="1262743" y="1393368"/>
            <a:ext cx="6514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KÖZÖSSÉGI NEVELÉS</a:t>
            </a:r>
          </a:p>
          <a:p>
            <a:pPr algn="ctr"/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EMELT SZINTŰ NYELVOKTATÁS</a:t>
            </a:r>
          </a:p>
        </p:txBody>
      </p:sp>
    </p:spTree>
    <p:extLst>
      <p:ext uri="{BB962C8B-B14F-4D97-AF65-F5344CB8AC3E}">
        <p14:creationId xmlns:p14="http://schemas.microsoft.com/office/powerpoint/2010/main" val="16436624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ím 1"/>
          <p:cNvSpPr txBox="1">
            <a:spLocks/>
          </p:cNvSpPr>
          <p:nvPr/>
        </p:nvSpPr>
        <p:spPr>
          <a:xfrm>
            <a:off x="0" y="468000"/>
            <a:ext cx="9144000" cy="4176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3000" b="1" dirty="0">
                <a:solidFill>
                  <a:prstClr val="whit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CSTÁI PIROSKAVÁROSI ÁLTALÁNOS ISKOLÁJA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AC123C14-6227-4415-9699-0B1F74A4BE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146" y="2041478"/>
            <a:ext cx="5507708" cy="2138827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04C9C5D0-D76B-41BC-91A9-EA6A1C6683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85" y="4442799"/>
            <a:ext cx="3512457" cy="2122109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DD230C3F-9E5E-43E0-A0D2-D88E576624E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529" y="4426081"/>
            <a:ext cx="3540127" cy="2138827"/>
          </a:xfrm>
          <a:prstGeom prst="rect">
            <a:avLst/>
          </a:prstGeom>
        </p:spPr>
      </p:pic>
      <p:sp>
        <p:nvSpPr>
          <p:cNvPr id="12" name="Szövegdoboz 11">
            <a:extLst>
              <a:ext uri="{FF2B5EF4-FFF2-40B4-BE49-F238E27FC236}">
                <a16:creationId xmlns:a16="http://schemas.microsoft.com/office/drawing/2014/main" id="{04951B38-CA57-4475-AD44-0254FBEFF6BC}"/>
              </a:ext>
            </a:extLst>
          </p:cNvPr>
          <p:cNvSpPr txBox="1"/>
          <p:nvPr/>
        </p:nvSpPr>
        <p:spPr>
          <a:xfrm>
            <a:off x="1818146" y="1436914"/>
            <a:ext cx="55077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SOKSZÍNŰ PROGRAMOK</a:t>
            </a:r>
          </a:p>
        </p:txBody>
      </p:sp>
    </p:spTree>
    <p:extLst>
      <p:ext uri="{BB962C8B-B14F-4D97-AF65-F5344CB8AC3E}">
        <p14:creationId xmlns:p14="http://schemas.microsoft.com/office/powerpoint/2010/main" val="23059771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ím 1"/>
          <p:cNvSpPr txBox="1">
            <a:spLocks/>
          </p:cNvSpPr>
          <p:nvPr/>
        </p:nvSpPr>
        <p:spPr>
          <a:xfrm>
            <a:off x="0" y="351888"/>
            <a:ext cx="9144000" cy="4176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3000" b="1" spc="-70" dirty="0">
                <a:solidFill>
                  <a:prstClr val="whit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CST SZÉCHENYI ISTVÁN ÁLT. ISK., AMI ÉS KOLL.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C9247275-D444-41CD-965F-589DBB296873}"/>
              </a:ext>
            </a:extLst>
          </p:cNvPr>
          <p:cNvSpPr txBox="1"/>
          <p:nvPr/>
        </p:nvSpPr>
        <p:spPr>
          <a:xfrm>
            <a:off x="108858" y="1367748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spc="-70" dirty="0">
                <a:latin typeface="Arial" panose="020B0604020202020204" pitchFamily="34" charset="0"/>
                <a:cs typeface="Arial" panose="020B0604020202020204" pitchFamily="34" charset="0"/>
              </a:rPr>
              <a:t>TÁRGYI FELTÉTELEK:</a:t>
            </a:r>
          </a:p>
          <a:p>
            <a:pPr algn="ctr"/>
            <a:r>
              <a:rPr lang="hu-HU" sz="2000" b="1" spc="-70" dirty="0">
                <a:latin typeface="Arial" panose="020B0604020202020204" pitchFamily="34" charset="0"/>
                <a:cs typeface="Arial" panose="020B0604020202020204" pitchFamily="34" charset="0"/>
              </a:rPr>
              <a:t>15 TANTEREM, TORNATEREM, TORNASZOBA, 3 UDVAR, </a:t>
            </a:r>
          </a:p>
          <a:p>
            <a:pPr algn="ctr"/>
            <a:r>
              <a:rPr lang="hu-HU" sz="2000" b="1" spc="-70" dirty="0">
                <a:latin typeface="Arial" panose="020B0604020202020204" pitchFamily="34" charset="0"/>
                <a:cs typeface="Arial" panose="020B0604020202020204" pitchFamily="34" charset="0"/>
              </a:rPr>
              <a:t>MADÁRBARÁT KERT, ISKOLAKERT, TÜNDÉRKERT, KEMENCE 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CECFEEBF-6F0B-4484-B812-E95C384F89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944" y="2728606"/>
            <a:ext cx="7445828" cy="3806534"/>
          </a:xfrm>
          <a:prstGeom prst="rect">
            <a:avLst/>
          </a:prstGeom>
        </p:spPr>
      </p:pic>
      <p:sp>
        <p:nvSpPr>
          <p:cNvPr id="12" name="Szövegdoboz 11">
            <a:extLst>
              <a:ext uri="{FF2B5EF4-FFF2-40B4-BE49-F238E27FC236}">
                <a16:creationId xmlns:a16="http://schemas.microsoft.com/office/drawing/2014/main" id="{57CC2B4F-B694-4BC5-BAAC-25E6351B7F1D}"/>
              </a:ext>
            </a:extLst>
          </p:cNvPr>
          <p:cNvSpPr txBox="1"/>
          <p:nvPr/>
        </p:nvSpPr>
        <p:spPr>
          <a:xfrm>
            <a:off x="108858" y="2325355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spc="-70" dirty="0">
                <a:latin typeface="Arial" panose="020B0604020202020204" pitchFamily="34" charset="0"/>
                <a:cs typeface="Arial" panose="020B0604020202020204" pitchFamily="34" charset="0"/>
              </a:rPr>
              <a:t>TANULÓI LÉTSZÁM: 119 FŐ</a:t>
            </a:r>
          </a:p>
        </p:txBody>
      </p:sp>
    </p:spTree>
    <p:extLst>
      <p:ext uri="{BB962C8B-B14F-4D97-AF65-F5344CB8AC3E}">
        <p14:creationId xmlns:p14="http://schemas.microsoft.com/office/powerpoint/2010/main" val="19237878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zövegdoboz 9">
            <a:extLst>
              <a:ext uri="{FF2B5EF4-FFF2-40B4-BE49-F238E27FC236}">
                <a16:creationId xmlns:a16="http://schemas.microsoft.com/office/drawing/2014/main" id="{C9247275-D444-41CD-965F-589DBB296873}"/>
              </a:ext>
            </a:extLst>
          </p:cNvPr>
          <p:cNvSpPr txBox="1"/>
          <p:nvPr/>
        </p:nvSpPr>
        <p:spPr>
          <a:xfrm>
            <a:off x="101601" y="1450277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spc="-70" dirty="0">
                <a:latin typeface="Arial" panose="020B0604020202020204" pitchFamily="34" charset="0"/>
                <a:cs typeface="Arial" panose="020B0604020202020204" pitchFamily="34" charset="0"/>
              </a:rPr>
              <a:t>HAGYOMÁNYOK:</a:t>
            </a:r>
          </a:p>
          <a:p>
            <a:pPr algn="ctr"/>
            <a:r>
              <a:rPr lang="hu-HU" sz="2000" b="1" spc="-70" dirty="0">
                <a:latin typeface="Arial" panose="020B0604020202020204" pitchFamily="34" charset="0"/>
                <a:cs typeface="Arial" panose="020B0604020202020204" pitchFamily="34" charset="0"/>
              </a:rPr>
              <a:t>ÖKO ISKOLAKERT, HELYTÖRTÉNETI GYŰJTEMÉNY</a:t>
            </a: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DC2C4E3C-650B-4477-AFA5-8AFE7273EB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248" y="2342285"/>
            <a:ext cx="2897906" cy="2173429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683E75C2-E05F-4A5E-9E77-6752ADA6918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248" y="4515714"/>
            <a:ext cx="2897906" cy="2173429"/>
          </a:xfrm>
          <a:prstGeom prst="rect">
            <a:avLst/>
          </a:prstGeom>
        </p:spPr>
      </p:pic>
      <p:pic>
        <p:nvPicPr>
          <p:cNvPr id="16" name="Kép 15">
            <a:extLst>
              <a:ext uri="{FF2B5EF4-FFF2-40B4-BE49-F238E27FC236}">
                <a16:creationId xmlns:a16="http://schemas.microsoft.com/office/drawing/2014/main" id="{BA813183-0BF4-46EE-AB36-A9D6AB57ED6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847" y="2342284"/>
            <a:ext cx="2897906" cy="2173430"/>
          </a:xfrm>
          <a:prstGeom prst="rect">
            <a:avLst/>
          </a:prstGeom>
        </p:spPr>
      </p:pic>
      <p:pic>
        <p:nvPicPr>
          <p:cNvPr id="18" name="Kép 17">
            <a:extLst>
              <a:ext uri="{FF2B5EF4-FFF2-40B4-BE49-F238E27FC236}">
                <a16:creationId xmlns:a16="http://schemas.microsoft.com/office/drawing/2014/main" id="{50E0130B-DAAB-4367-A944-1F358E42196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848" y="4515714"/>
            <a:ext cx="2897905" cy="2173429"/>
          </a:xfrm>
          <a:prstGeom prst="rect">
            <a:avLst/>
          </a:prstGeom>
        </p:spPr>
      </p:pic>
      <p:sp>
        <p:nvSpPr>
          <p:cNvPr id="19" name="Cím 1">
            <a:extLst>
              <a:ext uri="{FF2B5EF4-FFF2-40B4-BE49-F238E27FC236}">
                <a16:creationId xmlns:a16="http://schemas.microsoft.com/office/drawing/2014/main" id="{F4404E64-A83E-4A45-ACD4-FC215C9B81A6}"/>
              </a:ext>
            </a:extLst>
          </p:cNvPr>
          <p:cNvSpPr txBox="1">
            <a:spLocks/>
          </p:cNvSpPr>
          <p:nvPr/>
        </p:nvSpPr>
        <p:spPr>
          <a:xfrm>
            <a:off x="7260" y="388176"/>
            <a:ext cx="9144000" cy="4176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3000" b="1" spc="-70" dirty="0">
                <a:solidFill>
                  <a:prstClr val="whit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CST SZÉCHENYI ISTVÁN ÁLT. ISK., AMI ÉS KOLL.</a:t>
            </a:r>
          </a:p>
        </p:txBody>
      </p:sp>
    </p:spTree>
    <p:extLst>
      <p:ext uri="{BB962C8B-B14F-4D97-AF65-F5344CB8AC3E}">
        <p14:creationId xmlns:p14="http://schemas.microsoft.com/office/powerpoint/2010/main" val="21555209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10">
            <a:extLst>
              <a:ext uri="{FF2B5EF4-FFF2-40B4-BE49-F238E27FC236}">
                <a16:creationId xmlns:a16="http://schemas.microsoft.com/office/drawing/2014/main" id="{D8BA3533-54D6-4A53-930C-897C64150A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81" y="2355026"/>
            <a:ext cx="2368732" cy="3948677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D1D50422-5165-4B68-815D-A5FA2131815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813" y="2355025"/>
            <a:ext cx="2562413" cy="3948678"/>
          </a:xfrm>
          <a:prstGeom prst="rect">
            <a:avLst/>
          </a:prstGeom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9405347E-7BF4-486D-9157-00B27EF5717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226" y="2355025"/>
            <a:ext cx="2562413" cy="3948678"/>
          </a:xfrm>
          <a:prstGeom prst="rect">
            <a:avLst/>
          </a:prstGeom>
        </p:spPr>
      </p:pic>
      <p:sp>
        <p:nvSpPr>
          <p:cNvPr id="16" name="Szövegdoboz 15">
            <a:extLst>
              <a:ext uri="{FF2B5EF4-FFF2-40B4-BE49-F238E27FC236}">
                <a16:creationId xmlns:a16="http://schemas.microsoft.com/office/drawing/2014/main" id="{264B85F6-5D4F-4326-B7A0-C2428012C507}"/>
              </a:ext>
            </a:extLst>
          </p:cNvPr>
          <p:cNvSpPr txBox="1"/>
          <p:nvPr/>
        </p:nvSpPr>
        <p:spPr>
          <a:xfrm>
            <a:off x="101601" y="1508334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spc="-70" dirty="0">
                <a:latin typeface="Arial" panose="020B0604020202020204" pitchFamily="34" charset="0"/>
                <a:cs typeface="Arial" panose="020B0604020202020204" pitchFamily="34" charset="0"/>
              </a:rPr>
              <a:t>KIP, DIP, TÁBLAJÁTÉK, PALKÓ KUTYA</a:t>
            </a:r>
            <a:endParaRPr lang="hu-HU" sz="2000" spc="-7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ím 1">
            <a:extLst>
              <a:ext uri="{FF2B5EF4-FFF2-40B4-BE49-F238E27FC236}">
                <a16:creationId xmlns:a16="http://schemas.microsoft.com/office/drawing/2014/main" id="{41FC9DED-CDE0-42BF-AB55-21D04FA5381D}"/>
              </a:ext>
            </a:extLst>
          </p:cNvPr>
          <p:cNvSpPr txBox="1">
            <a:spLocks/>
          </p:cNvSpPr>
          <p:nvPr/>
        </p:nvSpPr>
        <p:spPr>
          <a:xfrm>
            <a:off x="0" y="409943"/>
            <a:ext cx="9144000" cy="4176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3000" b="1" spc="-70" dirty="0">
                <a:solidFill>
                  <a:prstClr val="whit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CST SZÉCHENYI ISTVÁN ÁLT. ISK., AMI ÉS KOLL.</a:t>
            </a:r>
          </a:p>
        </p:txBody>
      </p:sp>
    </p:spTree>
    <p:extLst>
      <p:ext uri="{BB962C8B-B14F-4D97-AF65-F5344CB8AC3E}">
        <p14:creationId xmlns:p14="http://schemas.microsoft.com/office/powerpoint/2010/main" val="13021178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ím 1"/>
          <p:cNvSpPr txBox="1">
            <a:spLocks/>
          </p:cNvSpPr>
          <p:nvPr/>
        </p:nvSpPr>
        <p:spPr>
          <a:xfrm>
            <a:off x="0" y="468000"/>
            <a:ext cx="9144000" cy="4176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3000" b="1" dirty="0">
                <a:solidFill>
                  <a:prstClr val="whit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INTÉZMÉNYÜNK-SZÉKHELYINTÉZMÉNY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79B08C4D-F360-435E-99AF-FEE466D384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276" y="3912223"/>
            <a:ext cx="1877704" cy="2115457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79F3781E-6FA7-4329-94BE-104FD3B8624F}"/>
              </a:ext>
            </a:extLst>
          </p:cNvPr>
          <p:cNvSpPr txBox="1"/>
          <p:nvPr/>
        </p:nvSpPr>
        <p:spPr>
          <a:xfrm>
            <a:off x="740228" y="1972225"/>
            <a:ext cx="766354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>
                <a:latin typeface="Arial" panose="020B0604020202020204" pitchFamily="34" charset="0"/>
                <a:cs typeface="Arial" panose="020B0604020202020204" pitchFamily="34" charset="0"/>
              </a:rPr>
              <a:t>CSONGRÁD ÉS TÉRSÉGE </a:t>
            </a:r>
          </a:p>
          <a:p>
            <a:pPr algn="ctr"/>
            <a:r>
              <a:rPr lang="hu-HU" sz="2800" b="1" dirty="0">
                <a:latin typeface="Arial" panose="020B0604020202020204" pitchFamily="34" charset="0"/>
                <a:cs typeface="Arial" panose="020B0604020202020204" pitchFamily="34" charset="0"/>
              </a:rPr>
              <a:t>SZÉCHENYI ISTVÁN ÁLTALÁNOS ISKOLA, AMI ÉS KOLLÉGIUM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BB53AA9E-DD45-4C28-8ADA-A1EDBDE4D4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323" y="3854746"/>
            <a:ext cx="1663420" cy="2143412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CEBAF865-06BD-4837-8F84-E00CF39297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818" y="4097132"/>
            <a:ext cx="2589921" cy="1542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4353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ím 1"/>
          <p:cNvSpPr txBox="1">
            <a:spLocks/>
          </p:cNvSpPr>
          <p:nvPr/>
        </p:nvSpPr>
        <p:spPr>
          <a:xfrm>
            <a:off x="0" y="409943"/>
            <a:ext cx="9144000" cy="4176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3000" b="1" dirty="0">
                <a:solidFill>
                  <a:prstClr val="whit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CSTÁI GALLI JÁNOS ÁLT. ISK. ÉS AMI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C9247275-D444-41CD-965F-589DBB296873}"/>
              </a:ext>
            </a:extLst>
          </p:cNvPr>
          <p:cNvSpPr txBox="1"/>
          <p:nvPr/>
        </p:nvSpPr>
        <p:spPr>
          <a:xfrm>
            <a:off x="101598" y="1377705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spc="-70" dirty="0">
                <a:latin typeface="Arial" panose="020B0604020202020204" pitchFamily="34" charset="0"/>
                <a:cs typeface="Arial" panose="020B0604020202020204" pitchFamily="34" charset="0"/>
              </a:rPr>
              <a:t>KÖZPONTI ELHELYEZKEDÉS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C92D50B2-3583-465D-9FC0-F91D1BAC26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96" y="2321698"/>
            <a:ext cx="7842004" cy="4171912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089FA858-7F84-4EDC-A72E-97107855A018}"/>
              </a:ext>
            </a:extLst>
          </p:cNvPr>
          <p:cNvSpPr txBox="1"/>
          <p:nvPr/>
        </p:nvSpPr>
        <p:spPr>
          <a:xfrm>
            <a:off x="108858" y="1689759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spc="-70" dirty="0">
                <a:latin typeface="Arial" panose="020B0604020202020204" pitchFamily="34" charset="0"/>
                <a:cs typeface="Arial" panose="020B0604020202020204" pitchFamily="34" charset="0"/>
              </a:rPr>
              <a:t>TANULÓI LÉTSZÁM: 393 + 333 FŐ</a:t>
            </a:r>
          </a:p>
        </p:txBody>
      </p:sp>
    </p:spTree>
    <p:extLst>
      <p:ext uri="{BB962C8B-B14F-4D97-AF65-F5344CB8AC3E}">
        <p14:creationId xmlns:p14="http://schemas.microsoft.com/office/powerpoint/2010/main" val="6929046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zövegdoboz 9">
            <a:extLst>
              <a:ext uri="{FF2B5EF4-FFF2-40B4-BE49-F238E27FC236}">
                <a16:creationId xmlns:a16="http://schemas.microsoft.com/office/drawing/2014/main" id="{C9247275-D444-41CD-965F-589DBB296873}"/>
              </a:ext>
            </a:extLst>
          </p:cNvPr>
          <p:cNvSpPr txBox="1"/>
          <p:nvPr/>
        </p:nvSpPr>
        <p:spPr>
          <a:xfrm>
            <a:off x="0" y="1626562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spc="-70" dirty="0">
                <a:latin typeface="Arial" panose="020B0604020202020204" pitchFamily="34" charset="0"/>
                <a:cs typeface="Arial" panose="020B0604020202020204" pitchFamily="34" charset="0"/>
              </a:rPr>
              <a:t>ÖRÖKÖS ÖKOISKOLA + ZENETAGOZAT</a:t>
            </a:r>
          </a:p>
          <a:p>
            <a:pPr algn="ctr"/>
            <a:r>
              <a:rPr lang="hu-HU" sz="2000" b="1" spc="-70" dirty="0">
                <a:latin typeface="Arial" panose="020B0604020202020204" pitchFamily="34" charset="0"/>
                <a:cs typeface="Arial" panose="020B0604020202020204" pitchFamily="34" charset="0"/>
              </a:rPr>
              <a:t>36 TANTEREM, ZENESZÁRNY, FELÚJÍTOTT UDVAR,</a:t>
            </a:r>
          </a:p>
          <a:p>
            <a:pPr algn="ctr"/>
            <a:r>
              <a:rPr lang="hu-HU" sz="2000" b="1" spc="-70" dirty="0">
                <a:latin typeface="Arial" panose="020B0604020202020204" pitchFamily="34" charset="0"/>
                <a:cs typeface="Arial" panose="020B0604020202020204" pitchFamily="34" charset="0"/>
              </a:rPr>
              <a:t>HANGVERSENYTEREM 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990F3A6C-4AD7-4688-96C3-90AA4D40E1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31" y="3133467"/>
            <a:ext cx="3849624" cy="3048000"/>
          </a:xfrm>
          <a:prstGeom prst="rect">
            <a:avLst/>
          </a:prstGeom>
        </p:spPr>
      </p:pic>
      <p:sp>
        <p:nvSpPr>
          <p:cNvPr id="11" name="Cím 1">
            <a:extLst>
              <a:ext uri="{FF2B5EF4-FFF2-40B4-BE49-F238E27FC236}">
                <a16:creationId xmlns:a16="http://schemas.microsoft.com/office/drawing/2014/main" id="{A34857C3-DAF4-4301-8E76-153FFA2E6918}"/>
              </a:ext>
            </a:extLst>
          </p:cNvPr>
          <p:cNvSpPr txBox="1">
            <a:spLocks/>
          </p:cNvSpPr>
          <p:nvPr/>
        </p:nvSpPr>
        <p:spPr>
          <a:xfrm>
            <a:off x="0" y="409943"/>
            <a:ext cx="9144000" cy="4176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3000" b="1" dirty="0">
                <a:solidFill>
                  <a:prstClr val="whit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CSTÁI GALLI JÁNOS ÁLT. ISK. ÉS AMI</a:t>
            </a: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E856F9C3-E916-40C0-82CC-7362F0F8D2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3133467"/>
            <a:ext cx="4063999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0978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zövegdoboz 9">
            <a:extLst>
              <a:ext uri="{FF2B5EF4-FFF2-40B4-BE49-F238E27FC236}">
                <a16:creationId xmlns:a16="http://schemas.microsoft.com/office/drawing/2014/main" id="{C9247275-D444-41CD-965F-589DBB296873}"/>
              </a:ext>
            </a:extLst>
          </p:cNvPr>
          <p:cNvSpPr txBox="1"/>
          <p:nvPr/>
        </p:nvSpPr>
        <p:spPr>
          <a:xfrm>
            <a:off x="0" y="1626562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spc="-70" dirty="0">
                <a:latin typeface="Arial" panose="020B0604020202020204" pitchFamily="34" charset="0"/>
                <a:cs typeface="Arial" panose="020B0604020202020204" pitchFamily="34" charset="0"/>
              </a:rPr>
              <a:t>MŰVÉSZETI ISKOLA, ÁGAK: KÉPZŐ, ZENE, TÁNC, ELŐADÓ</a:t>
            </a:r>
          </a:p>
          <a:p>
            <a:pPr algn="ctr"/>
            <a:r>
              <a:rPr lang="hu-HU" sz="2000" b="1" spc="-70" dirty="0">
                <a:latin typeface="Arial" panose="020B0604020202020204" pitchFamily="34" charset="0"/>
                <a:cs typeface="Arial" panose="020B0604020202020204" pitchFamily="34" charset="0"/>
              </a:rPr>
              <a:t>SOKSZÍNŰ PROGRAMOK</a:t>
            </a:r>
          </a:p>
          <a:p>
            <a:pPr algn="ctr"/>
            <a:r>
              <a:rPr lang="hu-HU" sz="2000" b="1" spc="-70" dirty="0">
                <a:latin typeface="Arial" panose="020B0604020202020204" pitchFamily="34" charset="0"/>
                <a:cs typeface="Arial" panose="020B0604020202020204" pitchFamily="34" charset="0"/>
              </a:rPr>
              <a:t>KULTURÁLIS BÁZIS</a:t>
            </a:r>
          </a:p>
        </p:txBody>
      </p:sp>
      <p:sp>
        <p:nvSpPr>
          <p:cNvPr id="7" name="Cím 1">
            <a:extLst>
              <a:ext uri="{FF2B5EF4-FFF2-40B4-BE49-F238E27FC236}">
                <a16:creationId xmlns:a16="http://schemas.microsoft.com/office/drawing/2014/main" id="{F28E9819-B277-40E4-86AC-219A3433C273}"/>
              </a:ext>
            </a:extLst>
          </p:cNvPr>
          <p:cNvSpPr txBox="1">
            <a:spLocks/>
          </p:cNvSpPr>
          <p:nvPr/>
        </p:nvSpPr>
        <p:spPr>
          <a:xfrm>
            <a:off x="0" y="409943"/>
            <a:ext cx="9144000" cy="4176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3000" b="1" dirty="0">
                <a:solidFill>
                  <a:prstClr val="whit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CSTÁI GALLI JÁNOS ÁLT. ISK. ÉS AMI</a:t>
            </a:r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F56A3987-BC08-4DAA-BA99-2F12984919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112" y="2642225"/>
            <a:ext cx="3004457" cy="2002972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1DAA910F-95B6-4DB1-98EA-19033325D12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280" y="2642226"/>
            <a:ext cx="3004458" cy="2002972"/>
          </a:xfrm>
          <a:prstGeom prst="rect">
            <a:avLst/>
          </a:prstGeom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1A148929-97D8-497E-9657-7CB043E363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113" y="4645197"/>
            <a:ext cx="3004458" cy="2002972"/>
          </a:xfrm>
          <a:prstGeom prst="rect">
            <a:avLst/>
          </a:prstGeom>
        </p:spPr>
      </p:pic>
      <p:pic>
        <p:nvPicPr>
          <p:cNvPr id="17" name="Kép 16">
            <a:extLst>
              <a:ext uri="{FF2B5EF4-FFF2-40B4-BE49-F238E27FC236}">
                <a16:creationId xmlns:a16="http://schemas.microsoft.com/office/drawing/2014/main" id="{95A564AA-8C9A-4002-9B26-1D0CE2A883C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280" y="4645197"/>
            <a:ext cx="3004458" cy="200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515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1"/>
          <p:cNvSpPr txBox="1">
            <a:spLocks/>
          </p:cNvSpPr>
          <p:nvPr/>
        </p:nvSpPr>
        <p:spPr>
          <a:xfrm>
            <a:off x="44835" y="1817695"/>
            <a:ext cx="8718230" cy="10836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b="1" kern="1200" cap="all" baseline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3600" b="1" i="0" u="none" strike="noStrike" kern="1200" cap="all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1" i="0" u="none" strike="noStrike" kern="1200" cap="all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cs typeface="Arial"/>
              </a:rPr>
              <a:t>KÖSZÖNÖM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1" i="0" u="none" strike="noStrike" kern="1200" cap="all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cs typeface="Arial"/>
              </a:rPr>
              <a:t>A Megtisztelő FIGYELMET!</a:t>
            </a:r>
          </a:p>
        </p:txBody>
      </p:sp>
    </p:spTree>
    <p:extLst>
      <p:ext uri="{BB962C8B-B14F-4D97-AF65-F5344CB8AC3E}">
        <p14:creationId xmlns:p14="http://schemas.microsoft.com/office/powerpoint/2010/main" val="25001136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ím 1"/>
          <p:cNvSpPr txBox="1">
            <a:spLocks/>
          </p:cNvSpPr>
          <p:nvPr/>
        </p:nvSpPr>
        <p:spPr>
          <a:xfrm>
            <a:off x="0" y="468000"/>
            <a:ext cx="9144000" cy="4176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3000" b="1" dirty="0">
                <a:solidFill>
                  <a:prstClr val="whit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TAGINTÉZMÉNYEINK</a:t>
            </a:r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991D6349-082B-4C8C-B3DD-37C90B7082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3784"/>
            <a:ext cx="9144000" cy="390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5278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ím 1"/>
          <p:cNvSpPr txBox="1">
            <a:spLocks/>
          </p:cNvSpPr>
          <p:nvPr/>
        </p:nvSpPr>
        <p:spPr>
          <a:xfrm>
            <a:off x="0" y="468000"/>
            <a:ext cx="9144000" cy="4176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3000" b="1" dirty="0">
                <a:solidFill>
                  <a:prstClr val="whit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TAGINTÉZMÉNYEINK</a:t>
            </a:r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991D6349-082B-4C8C-B3DD-37C90B7082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3784"/>
            <a:ext cx="9144000" cy="3904488"/>
          </a:xfrm>
          <a:prstGeom prst="rect">
            <a:avLst/>
          </a:prstGeom>
        </p:spPr>
      </p:pic>
      <p:sp>
        <p:nvSpPr>
          <p:cNvPr id="10" name="Nyíl: jobbra mutató 9">
            <a:extLst>
              <a:ext uri="{FF2B5EF4-FFF2-40B4-BE49-F238E27FC236}">
                <a16:creationId xmlns:a16="http://schemas.microsoft.com/office/drawing/2014/main" id="{E237E018-7BDF-492D-B286-8661E993AAB2}"/>
              </a:ext>
            </a:extLst>
          </p:cNvPr>
          <p:cNvSpPr/>
          <p:nvPr/>
        </p:nvSpPr>
        <p:spPr>
          <a:xfrm rot="11583618">
            <a:off x="2540000" y="2786743"/>
            <a:ext cx="1640114" cy="130628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3" name="Kép 12">
            <a:extLst>
              <a:ext uri="{FF2B5EF4-FFF2-40B4-BE49-F238E27FC236}">
                <a16:creationId xmlns:a16="http://schemas.microsoft.com/office/drawing/2014/main" id="{BC52572E-EF5B-4AB4-9121-ED22C09475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1662"/>
            <a:ext cx="9144000" cy="4937760"/>
          </a:xfrm>
          <a:prstGeom prst="rect">
            <a:avLst/>
          </a:prstGeom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D519BF15-5D46-4D02-8C61-90460471F1E6}"/>
              </a:ext>
            </a:extLst>
          </p:cNvPr>
          <p:cNvSpPr txBox="1"/>
          <p:nvPr/>
        </p:nvSpPr>
        <p:spPr>
          <a:xfrm>
            <a:off x="261257" y="1497148"/>
            <a:ext cx="22851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CSTÁI BOKROSI ÁLTALÁNOS ISKOLÁJA</a:t>
            </a:r>
          </a:p>
          <a:p>
            <a:endParaRPr lang="hu-HU" dirty="0"/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21AB03AD-911A-4B80-BF8D-1B137860E731}"/>
              </a:ext>
            </a:extLst>
          </p:cNvPr>
          <p:cNvSpPr txBox="1"/>
          <p:nvPr/>
        </p:nvSpPr>
        <p:spPr>
          <a:xfrm>
            <a:off x="261257" y="3100996"/>
            <a:ext cx="2285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CSTÁI LÁSZLÓ GYULA ÁLTALÁNOS ISKOLÁJA</a:t>
            </a:r>
            <a:endParaRPr lang="hu-HU" dirty="0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D2C5838C-874F-4FD3-8A33-1238E23B0ED7}"/>
              </a:ext>
            </a:extLst>
          </p:cNvPr>
          <p:cNvSpPr txBox="1"/>
          <p:nvPr/>
        </p:nvSpPr>
        <p:spPr>
          <a:xfrm>
            <a:off x="261257" y="4822961"/>
            <a:ext cx="2285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CSTÁI SZENT LÁSZLÓ ÁLTALÁNOS ISKOLÁJA</a:t>
            </a:r>
            <a:endParaRPr lang="hu-HU" dirty="0"/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38CAC37A-8063-4F43-BFFE-007506AEFBB5}"/>
              </a:ext>
            </a:extLst>
          </p:cNvPr>
          <p:cNvSpPr txBox="1"/>
          <p:nvPr/>
        </p:nvSpPr>
        <p:spPr>
          <a:xfrm>
            <a:off x="6597547" y="1471758"/>
            <a:ext cx="2285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CSTÁI PIROSKAVÁROSI ÁLTALÁNOS ISKOLÁJA</a:t>
            </a:r>
            <a:endParaRPr lang="hu-HU" dirty="0"/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144783FF-B17E-4962-856D-BB53B96A1B29}"/>
              </a:ext>
            </a:extLst>
          </p:cNvPr>
          <p:cNvSpPr txBox="1"/>
          <p:nvPr/>
        </p:nvSpPr>
        <p:spPr>
          <a:xfrm>
            <a:off x="6587866" y="3112250"/>
            <a:ext cx="2285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CST SZÉCHENYI ISTVÁN ÁLT. ISK., AMI ÉS KOLL.</a:t>
            </a:r>
            <a:endParaRPr lang="hu-HU" dirty="0"/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6418791E-AA41-4CF6-9DB5-79105F679059}"/>
              </a:ext>
            </a:extLst>
          </p:cNvPr>
          <p:cNvSpPr txBox="1"/>
          <p:nvPr/>
        </p:nvSpPr>
        <p:spPr>
          <a:xfrm>
            <a:off x="6587866" y="4822961"/>
            <a:ext cx="2285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CSTÁI GALLI JÁNOS </a:t>
            </a:r>
          </a:p>
          <a:p>
            <a:pPr algn="ctr"/>
            <a:r>
              <a:rPr lang="hu-HU" sz="12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ÁLT. ISK. ÉS AMI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1604971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ím 1"/>
          <p:cNvSpPr txBox="1">
            <a:spLocks/>
          </p:cNvSpPr>
          <p:nvPr/>
        </p:nvSpPr>
        <p:spPr>
          <a:xfrm>
            <a:off x="0" y="468000"/>
            <a:ext cx="9144000" cy="4176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3000" b="1" dirty="0">
                <a:solidFill>
                  <a:prstClr val="whit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CSTÁI BOKROSI ÁLTALÁNOS ISKOLÁJA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E5512625-5391-4594-97EB-CEE8C052F974}"/>
              </a:ext>
            </a:extLst>
          </p:cNvPr>
          <p:cNvSpPr txBox="1"/>
          <p:nvPr/>
        </p:nvSpPr>
        <p:spPr>
          <a:xfrm>
            <a:off x="195942" y="1589692"/>
            <a:ext cx="87521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spc="-70" dirty="0">
                <a:latin typeface="Arial" panose="020B0604020202020204" pitchFamily="34" charset="0"/>
                <a:cs typeface="Arial" panose="020B0604020202020204" pitchFamily="34" charset="0"/>
              </a:rPr>
              <a:t>- CSONGRÁDHOZ TARTOZÓ TELEPÜLÉSRÉSZEN, BOKROSON MŰKÖDIK</a:t>
            </a:r>
            <a:endParaRPr lang="hu-HU" sz="2000" b="1" spc="-3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spc="-30" dirty="0">
                <a:latin typeface="Arial" panose="020B0604020202020204" pitchFamily="34" charset="0"/>
                <a:cs typeface="Arial" panose="020B0604020202020204" pitchFamily="34" charset="0"/>
              </a:rPr>
              <a:t>- FŐ BEISKOLÁZÁSI KÖRZET: BOKROS ÉS A KÖRNYEZŐ TANYAVILÁG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- CSALÁDIAS LÉGKÖR</a:t>
            </a: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- TANULÓI LÉTSZÁM: 83 FŐ</a:t>
            </a:r>
            <a:endParaRPr lang="hu-H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04A6A091-5563-46D3-9148-C148D6E85E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85" y="3083922"/>
            <a:ext cx="4132213" cy="3099160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72B99D0C-141E-40B9-8984-54B622AD0B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503" y="3083922"/>
            <a:ext cx="4132213" cy="309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4588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ím 1"/>
          <p:cNvSpPr txBox="1">
            <a:spLocks/>
          </p:cNvSpPr>
          <p:nvPr/>
        </p:nvSpPr>
        <p:spPr>
          <a:xfrm>
            <a:off x="0" y="468000"/>
            <a:ext cx="9144000" cy="4176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3000" b="1" dirty="0">
                <a:solidFill>
                  <a:prstClr val="whit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CSTÁI BOKROSI ÁLTALÁNOS ISKOLÁJA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9C902747-AE5A-4F00-BECF-444A56F30072}"/>
              </a:ext>
            </a:extLst>
          </p:cNvPr>
          <p:cNvSpPr txBox="1"/>
          <p:nvPr/>
        </p:nvSpPr>
        <p:spPr>
          <a:xfrm>
            <a:off x="333830" y="1522283"/>
            <a:ext cx="30189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KIEMELT FELADATOK: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F45CA18C-3881-4DFC-B873-D9D2ABCEC633}"/>
              </a:ext>
            </a:extLst>
          </p:cNvPr>
          <p:cNvSpPr txBox="1"/>
          <p:nvPr/>
        </p:nvSpPr>
        <p:spPr>
          <a:xfrm>
            <a:off x="3251201" y="1538578"/>
            <a:ext cx="32802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- KULCSKOMPETENCIÁK</a:t>
            </a:r>
            <a:endParaRPr lang="hu-H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C855E4E7-5E72-4963-B133-7BE3A5500C0B}"/>
              </a:ext>
            </a:extLst>
          </p:cNvPr>
          <p:cNvSpPr txBox="1"/>
          <p:nvPr/>
        </p:nvSpPr>
        <p:spPr>
          <a:xfrm>
            <a:off x="2960916" y="1888178"/>
            <a:ext cx="61830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spc="-70" dirty="0">
                <a:latin typeface="Arial" panose="020B0604020202020204" pitchFamily="34" charset="0"/>
                <a:cs typeface="Arial" panose="020B0604020202020204" pitchFamily="34" charset="0"/>
              </a:rPr>
              <a:t>- AZ ALKOTÓKÉPESSÉG KIBONTAKOZTATÁSA</a:t>
            </a:r>
            <a:endParaRPr lang="hu-HU" sz="3200" b="1" spc="-7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églalap 1">
            <a:extLst>
              <a:ext uri="{FF2B5EF4-FFF2-40B4-BE49-F238E27FC236}">
                <a16:creationId xmlns:a16="http://schemas.microsoft.com/office/drawing/2014/main" id="{A4D5D081-9165-467A-8CDC-38B126B8B691}"/>
              </a:ext>
            </a:extLst>
          </p:cNvPr>
          <p:cNvSpPr/>
          <p:nvPr/>
        </p:nvSpPr>
        <p:spPr>
          <a:xfrm>
            <a:off x="333829" y="5864988"/>
            <a:ext cx="84618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MŰVÉSZETI ISKOLÁK GRAFIKA, FURULYA, SZINTETIZÁTOR, TÁRSASTÁNC ÉS NÉPTÁNC TANSZAKAIN KÉPEZHETIK MAGUKAT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Kép 12">
            <a:extLst>
              <a:ext uri="{FF2B5EF4-FFF2-40B4-BE49-F238E27FC236}">
                <a16:creationId xmlns:a16="http://schemas.microsoft.com/office/drawing/2014/main" id="{AEDBB242-0DEA-4C98-91CD-A26504F590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007" y="2360297"/>
            <a:ext cx="6401985" cy="334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971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ím 1"/>
          <p:cNvSpPr txBox="1">
            <a:spLocks/>
          </p:cNvSpPr>
          <p:nvPr/>
        </p:nvSpPr>
        <p:spPr>
          <a:xfrm>
            <a:off x="0" y="468000"/>
            <a:ext cx="9144000" cy="4176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3000" b="1" dirty="0">
                <a:solidFill>
                  <a:prstClr val="whit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CSTÁI BOKROSI ÁLTALÁNOS ISKOLÁJA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9C902747-AE5A-4F00-BECF-444A56F30072}"/>
              </a:ext>
            </a:extLst>
          </p:cNvPr>
          <p:cNvSpPr txBox="1"/>
          <p:nvPr/>
        </p:nvSpPr>
        <p:spPr>
          <a:xfrm>
            <a:off x="333830" y="1483986"/>
            <a:ext cx="84618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TÁRGYI FELTÉTELEK: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C855E4E7-5E72-4963-B133-7BE3A5500C0B}"/>
              </a:ext>
            </a:extLst>
          </p:cNvPr>
          <p:cNvSpPr txBox="1"/>
          <p:nvPr/>
        </p:nvSpPr>
        <p:spPr>
          <a:xfrm>
            <a:off x="188686" y="1859150"/>
            <a:ext cx="878114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- 8 TANTEREM, MODERN INFORMATIKAI ESZKÖZÖK</a:t>
            </a:r>
          </a:p>
          <a:p>
            <a:pPr algn="ctr"/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- „BESZÉLGETŐKÖR” </a:t>
            </a:r>
          </a:p>
          <a:p>
            <a:pPr algn="ctr"/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- KORSZERŰ, TÁGAS TORNATEREM</a:t>
            </a:r>
          </a:p>
          <a:p>
            <a:pPr marL="457200" indent="-457200" algn="ctr">
              <a:buFontTx/>
              <a:buChar char="-"/>
            </a:pPr>
            <a:endParaRPr lang="hu-H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1EAD05BF-28EB-4C2E-A48D-53E919A0B24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35" y="3076856"/>
            <a:ext cx="3701887" cy="3313144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7103E563-22C7-4BD7-A4EC-98F93C8996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995" y="3076856"/>
            <a:ext cx="3701887" cy="3313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99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ím 1"/>
          <p:cNvSpPr txBox="1">
            <a:spLocks/>
          </p:cNvSpPr>
          <p:nvPr/>
        </p:nvSpPr>
        <p:spPr>
          <a:xfrm>
            <a:off x="0" y="468000"/>
            <a:ext cx="9144000" cy="4176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3000" b="1" dirty="0">
                <a:solidFill>
                  <a:prstClr val="whit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CSTÁI LÁSZLÓ GYULA ÁLTALÁNOS ISKOLÁJA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6325AD82-82F1-4474-84F8-2618E6C0B89C}"/>
              </a:ext>
            </a:extLst>
          </p:cNvPr>
          <p:cNvSpPr txBox="1"/>
          <p:nvPr/>
        </p:nvSpPr>
        <p:spPr>
          <a:xfrm>
            <a:off x="0" y="1307547"/>
            <a:ext cx="82586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spc="-70" dirty="0">
                <a:latin typeface="Arial" panose="020B0604020202020204" pitchFamily="34" charset="0"/>
                <a:cs typeface="Arial" panose="020B0604020202020204" pitchFamily="34" charset="0"/>
              </a:rPr>
              <a:t>- CSONGRÁDTÓL 6 KM-RE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9441E5A3-B081-4A57-85FC-A275B753DFE3}"/>
              </a:ext>
            </a:extLst>
          </p:cNvPr>
          <p:cNvSpPr txBox="1"/>
          <p:nvPr/>
        </p:nvSpPr>
        <p:spPr>
          <a:xfrm>
            <a:off x="304800" y="1624629"/>
            <a:ext cx="36140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spc="-30" dirty="0">
                <a:latin typeface="Arial" panose="020B0604020202020204" pitchFamily="34" charset="0"/>
                <a:cs typeface="Arial" panose="020B0604020202020204" pitchFamily="34" charset="0"/>
              </a:rPr>
              <a:t>- HETEROGÉN ÖSSZETÉTEL</a:t>
            </a:r>
          </a:p>
        </p:txBody>
      </p:sp>
      <p:graphicFrame>
        <p:nvGraphicFramePr>
          <p:cNvPr id="8" name="Objektum 7">
            <a:extLst>
              <a:ext uri="{FF2B5EF4-FFF2-40B4-BE49-F238E27FC236}">
                <a16:creationId xmlns:a16="http://schemas.microsoft.com/office/drawing/2014/main" id="{F7A0B5B6-9E1C-4A8C-AAC9-14A06F9EE39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7023485"/>
              </p:ext>
            </p:extLst>
          </p:nvPr>
        </p:nvGraphicFramePr>
        <p:xfrm>
          <a:off x="1000125" y="2285993"/>
          <a:ext cx="7143750" cy="228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8" name="Image" r:id="rId6" imgW="9396720" imgH="3009240" progId="Photoshop.Image.13">
                  <p:embed/>
                </p:oleObj>
              </mc:Choice>
              <mc:Fallback>
                <p:oleObj name="Image" r:id="rId6" imgW="9396720" imgH="300924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000125" y="2285993"/>
                        <a:ext cx="7143750" cy="228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ktum 9">
            <a:extLst>
              <a:ext uri="{FF2B5EF4-FFF2-40B4-BE49-F238E27FC236}">
                <a16:creationId xmlns:a16="http://schemas.microsoft.com/office/drawing/2014/main" id="{7D8496E3-70ED-4546-84AD-893FE7EE2F7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2782092"/>
              </p:ext>
            </p:extLst>
          </p:nvPr>
        </p:nvGraphicFramePr>
        <p:xfrm>
          <a:off x="1000125" y="4571995"/>
          <a:ext cx="7143750" cy="228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9" name="Image" r:id="rId8" imgW="9396720" imgH="3009240" progId="Photoshop.Image.13">
                  <p:embed/>
                </p:oleObj>
              </mc:Choice>
              <mc:Fallback>
                <p:oleObj name="Image" r:id="rId8" imgW="9396720" imgH="300924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000125" y="4571995"/>
                        <a:ext cx="7143750" cy="228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Szövegdoboz 10">
            <a:extLst>
              <a:ext uri="{FF2B5EF4-FFF2-40B4-BE49-F238E27FC236}">
                <a16:creationId xmlns:a16="http://schemas.microsoft.com/office/drawing/2014/main" id="{5A2BF39F-BF44-4A00-9254-23B8BB2093FA}"/>
              </a:ext>
            </a:extLst>
          </p:cNvPr>
          <p:cNvSpPr txBox="1"/>
          <p:nvPr/>
        </p:nvSpPr>
        <p:spPr>
          <a:xfrm>
            <a:off x="3918857" y="1637826"/>
            <a:ext cx="5094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spc="-50" dirty="0">
                <a:latin typeface="Arial" panose="020B0604020202020204" pitchFamily="34" charset="0"/>
                <a:cs typeface="Arial" panose="020B0604020202020204" pitchFamily="34" charset="0"/>
              </a:rPr>
              <a:t>- SNI TANULÓK INTEGRÁLT OKTATÁSA</a:t>
            </a: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0DE4A6A1-1752-4EF9-BA3D-B64D7EE50903}"/>
              </a:ext>
            </a:extLst>
          </p:cNvPr>
          <p:cNvSpPr txBox="1"/>
          <p:nvPr/>
        </p:nvSpPr>
        <p:spPr>
          <a:xfrm>
            <a:off x="152400" y="1938920"/>
            <a:ext cx="82586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spc="-70" dirty="0">
                <a:latin typeface="Arial" panose="020B0604020202020204" pitchFamily="34" charset="0"/>
                <a:cs typeface="Arial" panose="020B0604020202020204" pitchFamily="34" charset="0"/>
              </a:rPr>
              <a:t>- TANULÓI LÉTSZÁM: 120 FŐ</a:t>
            </a:r>
          </a:p>
        </p:txBody>
      </p:sp>
    </p:spTree>
    <p:extLst>
      <p:ext uri="{BB962C8B-B14F-4D97-AF65-F5344CB8AC3E}">
        <p14:creationId xmlns:p14="http://schemas.microsoft.com/office/powerpoint/2010/main" val="21107798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ím 1"/>
          <p:cNvSpPr txBox="1">
            <a:spLocks/>
          </p:cNvSpPr>
          <p:nvPr/>
        </p:nvSpPr>
        <p:spPr>
          <a:xfrm>
            <a:off x="0" y="468000"/>
            <a:ext cx="9144000" cy="4176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3000" b="1" dirty="0">
                <a:solidFill>
                  <a:prstClr val="whit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CSTÁI LÁSZLÓ GYULA ÁLTALÁNOS ISKOLÁJA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F54B2482-DCE6-48E3-A43C-616C3B9A4F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1460" y="4333396"/>
            <a:ext cx="2853990" cy="2140492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96238867-B696-40EE-B0EB-877A7E1A26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44" y="4410668"/>
            <a:ext cx="2645895" cy="1984421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5804F0A4-19AF-4944-BBB3-A850DDFD4A1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61" b="98772" l="909" r="98467">
                        <a14:foregroundMark x1="12777" y1="18481" x2="13118" y2="172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914" t="-2397" r="914" b="2397"/>
          <a:stretch/>
        </p:blipFill>
        <p:spPr>
          <a:xfrm>
            <a:off x="3242226" y="1980964"/>
            <a:ext cx="2637011" cy="2681934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F47AD029-1423-4D6E-BCE5-D79D439576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81" y="1858796"/>
            <a:ext cx="3153737" cy="2365303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B83C9810-2ADC-4135-B108-CAF8860B991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1" b="89941" l="6120" r="89974">
                        <a14:foregroundMark x1="11589" y1="15234" x2="82943" y2="11035"/>
                        <a14:foregroundMark x1="82943" y1="12012" x2="80729" y2="18555"/>
                        <a14:foregroundMark x1="66927" y1="18555" x2="66927" y2="18555"/>
                        <a14:foregroundMark x1="64193" y1="15918" x2="70443" y2="22363"/>
                        <a14:backgroundMark x1="70182" y1="84863" x2="70182" y2="84863"/>
                        <a14:backgroundMark x1="57682" y1="85840" x2="80078" y2="81348"/>
                        <a14:backgroundMark x1="84375" y1="13574" x2="85677" y2="26563"/>
                        <a14:backgroundMark x1="18750" y1="83887" x2="23958" y2="829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615" y="1847542"/>
            <a:ext cx="1913904" cy="2551872"/>
          </a:xfrm>
          <a:prstGeom prst="rect">
            <a:avLst/>
          </a:prstGeom>
        </p:spPr>
      </p:pic>
      <p:sp>
        <p:nvSpPr>
          <p:cNvPr id="11" name="Szövegdoboz 10">
            <a:extLst>
              <a:ext uri="{FF2B5EF4-FFF2-40B4-BE49-F238E27FC236}">
                <a16:creationId xmlns:a16="http://schemas.microsoft.com/office/drawing/2014/main" id="{9B91990A-1A39-41E7-A5D7-D9B15549E7B0}"/>
              </a:ext>
            </a:extLst>
          </p:cNvPr>
          <p:cNvSpPr txBox="1"/>
          <p:nvPr/>
        </p:nvSpPr>
        <p:spPr>
          <a:xfrm>
            <a:off x="740228" y="1396660"/>
            <a:ext cx="76635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HAGYOMÁNY: LÁSZLÓ GYULA NAPOK</a:t>
            </a:r>
          </a:p>
        </p:txBody>
      </p:sp>
    </p:spTree>
    <p:extLst>
      <p:ext uri="{BB962C8B-B14F-4D97-AF65-F5344CB8AC3E}">
        <p14:creationId xmlns:p14="http://schemas.microsoft.com/office/powerpoint/2010/main" val="23317106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-té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-tém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Office-tém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Office-tém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Office-tém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3.xml><?xml version="1.0" encoding="utf-8"?>
<a:themeOverride xmlns:a="http://schemas.openxmlformats.org/drawingml/2006/main">
  <a:clrScheme name="Office-tém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4.xml><?xml version="1.0" encoding="utf-8"?>
<a:themeOverride xmlns:a="http://schemas.openxmlformats.org/drawingml/2006/main">
  <a:clrScheme name="Office-tém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5.xml><?xml version="1.0" encoding="utf-8"?>
<a:themeOverride xmlns:a="http://schemas.openxmlformats.org/drawingml/2006/main">
  <a:clrScheme name="Office-tém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6.xml><?xml version="1.0" encoding="utf-8"?>
<a:themeOverride xmlns:a="http://schemas.openxmlformats.org/drawingml/2006/main">
  <a:clrScheme name="Office-tém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7.xml><?xml version="1.0" encoding="utf-8"?>
<a:themeOverride xmlns:a="http://schemas.openxmlformats.org/drawingml/2006/main">
  <a:clrScheme name="Office-tém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8.xml><?xml version="1.0" encoding="utf-8"?>
<a:themeOverride xmlns:a="http://schemas.openxmlformats.org/drawingml/2006/main">
  <a:clrScheme name="Office-tém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9.xml><?xml version="1.0" encoding="utf-8"?>
<a:themeOverride xmlns:a="http://schemas.openxmlformats.org/drawingml/2006/main">
  <a:clrScheme name="Office-tém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-tém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0.xml><?xml version="1.0" encoding="utf-8"?>
<a:themeOverride xmlns:a="http://schemas.openxmlformats.org/drawingml/2006/main">
  <a:clrScheme name="Office-tém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1.xml><?xml version="1.0" encoding="utf-8"?>
<a:themeOverride xmlns:a="http://schemas.openxmlformats.org/drawingml/2006/main">
  <a:clrScheme name="Office-tém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2.xml><?xml version="1.0" encoding="utf-8"?>
<a:themeOverride xmlns:a="http://schemas.openxmlformats.org/drawingml/2006/main">
  <a:clrScheme name="Office-tém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3.xml><?xml version="1.0" encoding="utf-8"?>
<a:themeOverride xmlns:a="http://schemas.openxmlformats.org/drawingml/2006/main">
  <a:clrScheme name="Office-tém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-tém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-tém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-tém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-tém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-tém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-tém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-tém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8761</TotalTime>
  <Words>460</Words>
  <Application>Microsoft Office PowerPoint</Application>
  <PresentationFormat>Diavetítés a képernyőre (4:3 oldalarány)</PresentationFormat>
  <Paragraphs>101</Paragraphs>
  <Slides>23</Slides>
  <Notes>19</Notes>
  <HiddenSlides>0</HiddenSlides>
  <MMClips>0</MMClips>
  <ScaleCrop>false</ScaleCrop>
  <HeadingPairs>
    <vt:vector size="8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Verdana</vt:lpstr>
      <vt:lpstr>Office-téma</vt:lpstr>
      <vt:lpstr>Adobe Photoshop Image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Daczi Peter</dc:creator>
  <cp:lastModifiedBy>-</cp:lastModifiedBy>
  <cp:revision>492</cp:revision>
  <cp:lastPrinted>2016-09-21T12:30:06Z</cp:lastPrinted>
  <dcterms:created xsi:type="dcterms:W3CDTF">2014-08-27T10:06:24Z</dcterms:created>
  <dcterms:modified xsi:type="dcterms:W3CDTF">2018-02-13T08:24:34Z</dcterms:modified>
</cp:coreProperties>
</file>